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66" r:id="rId2"/>
    <p:sldId id="258" r:id="rId3"/>
    <p:sldId id="259" r:id="rId4"/>
    <p:sldId id="260" r:id="rId5"/>
    <p:sldId id="264" r:id="rId6"/>
    <p:sldId id="261" r:id="rId7"/>
    <p:sldId id="262" r:id="rId8"/>
    <p:sldId id="265" r:id="rId9"/>
    <p:sldId id="269" r:id="rId10"/>
    <p:sldId id="267" r:id="rId11"/>
    <p:sldId id="268" r:id="rId12"/>
  </p:sldIdLst>
  <p:sldSz cx="12192000" cy="6858000"/>
  <p:notesSz cx="6791325" cy="992505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9F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6" autoAdjust="0"/>
    <p:restoredTop sz="94660"/>
  </p:normalViewPr>
  <p:slideViewPr>
    <p:cSldViewPr snapToGrid="0">
      <p:cViewPr varScale="1">
        <p:scale>
          <a:sx n="155" d="100"/>
          <a:sy n="155" d="100"/>
        </p:scale>
        <p:origin x="104" y="4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722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397572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9628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2770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8397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42951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0056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88867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429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0337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600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755765-635F-4C5E-9A20-2E74B32B3992}" type="datetimeFigureOut">
              <a:rPr lang="pt-BR" smtClean="0"/>
              <a:t>14/03/2022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63FDE-CE31-4645-9FB1-21E8926B1F3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4711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390560" y="568942"/>
            <a:ext cx="73069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/>
              <a:t>PROPOSTA DE ATUALIZAÇÃO DO PROCESSO DE PESAGEM DO SALMAO</a:t>
            </a:r>
            <a:endParaRPr lang="pt-BR" sz="2400" b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1027128" y="1753473"/>
            <a:ext cx="1003386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400" dirty="0" smtClean="0"/>
              <a:t>O Objetivo desse documento é apresentar de maneira resumida a atual “pesagem do salmão”, e propor mudanças mais eficientes (em relação a tempo).</a:t>
            </a:r>
          </a:p>
          <a:p>
            <a:endParaRPr lang="pt-BR" sz="2400" dirty="0"/>
          </a:p>
          <a:p>
            <a:pPr algn="just"/>
            <a:r>
              <a:rPr lang="pt-BR" sz="2400" dirty="0" smtClean="0"/>
              <a:t>As mudanças de tempo não são facilmente quantificáveis e precisam ser testadas, mas mesmo quando não existe ganho de tempo, ainda existe o ganho de confiabilidade e integridade de dados, com os cálculos automáticos.</a:t>
            </a:r>
          </a:p>
          <a:p>
            <a:pPr algn="just"/>
            <a:endParaRPr lang="pt-BR" sz="2400" dirty="0"/>
          </a:p>
          <a:p>
            <a:pPr algn="just"/>
            <a:r>
              <a:rPr lang="pt-BR" sz="2400" dirty="0" smtClean="0"/>
              <a:t>Foram utilizadas referencias de volume, carga, 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3516205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blob:https://web.whatsapp.com/98672b49-9b0f-46ab-b926-8267465d056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9" name="CaixaDeTexto 8"/>
          <p:cNvSpPr txBox="1"/>
          <p:nvPr/>
        </p:nvSpPr>
        <p:spPr>
          <a:xfrm>
            <a:off x="4061422" y="436314"/>
            <a:ext cx="29149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ORÇAMENTO PRELIMINAR PARA PDV</a:t>
            </a:r>
            <a:endParaRPr lang="pt-BR" b="1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47" y="1395134"/>
            <a:ext cx="4085414" cy="4856810"/>
          </a:xfrm>
          <a:prstGeom prst="rect">
            <a:avLst/>
          </a:prstGeom>
        </p:spPr>
      </p:pic>
      <p:sp>
        <p:nvSpPr>
          <p:cNvPr id="13" name="CaixaDeTexto 12"/>
          <p:cNvSpPr txBox="1"/>
          <p:nvPr/>
        </p:nvSpPr>
        <p:spPr>
          <a:xfrm>
            <a:off x="6131586" y="1778037"/>
            <a:ext cx="4999029" cy="397031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/>
              <a:t>Na proposta comercial recente da TOTVS, seria cobrado apenas a adição de um usuário para contratação do PDV que daria acesso a rotina 2075.</a:t>
            </a:r>
          </a:p>
          <a:p>
            <a:endParaRPr lang="pt-BR" dirty="0"/>
          </a:p>
          <a:p>
            <a:r>
              <a:rPr lang="pt-BR" dirty="0"/>
              <a:t>Além disso existe o custo adicional de suporte a licença.</a:t>
            </a:r>
          </a:p>
          <a:p>
            <a:endParaRPr lang="pt-BR" dirty="0"/>
          </a:p>
          <a:p>
            <a:r>
              <a:rPr lang="pt-BR" b="1" dirty="0"/>
              <a:t>Custo anual de suporte:</a:t>
            </a:r>
            <a:r>
              <a:rPr lang="pt-BR" dirty="0"/>
              <a:t> R$1759,80</a:t>
            </a:r>
          </a:p>
          <a:p>
            <a:endParaRPr lang="pt-BR" dirty="0"/>
          </a:p>
          <a:p>
            <a:r>
              <a:rPr lang="pt-BR" b="1" dirty="0"/>
              <a:t>Totalizando custo:</a:t>
            </a:r>
            <a:r>
              <a:rPr lang="pt-BR" dirty="0"/>
              <a:t> R$4620,59 no ano de adesão</a:t>
            </a:r>
          </a:p>
          <a:p>
            <a:endParaRPr lang="pt-BR" dirty="0"/>
          </a:p>
          <a:p>
            <a:endParaRPr lang="pt-BR" dirty="0"/>
          </a:p>
          <a:p>
            <a:r>
              <a:rPr lang="pt-BR" b="1" dirty="0" err="1"/>
              <a:t>Obs</a:t>
            </a:r>
            <a:r>
              <a:rPr lang="pt-BR" b="1" dirty="0"/>
              <a:t>:</a:t>
            </a:r>
            <a:r>
              <a:rPr lang="pt-BR" dirty="0"/>
              <a:t>  custos de hardware podem se diluídos na atualização de outros equipamentos preexistentes.</a:t>
            </a:r>
          </a:p>
        </p:txBody>
      </p:sp>
    </p:spTree>
    <p:extLst>
      <p:ext uri="{BB962C8B-B14F-4D97-AF65-F5344CB8AC3E}">
        <p14:creationId xmlns:p14="http://schemas.microsoft.com/office/powerpoint/2010/main" val="942393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AutoShape 4" descr="blob:https://web.whatsapp.com/98672b49-9b0f-46ab-b926-8267465d056d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375" y="939929"/>
            <a:ext cx="4465868" cy="5470154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4061422" y="436314"/>
            <a:ext cx="29149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ORÇAMENTO WMS</a:t>
            </a:r>
            <a:endParaRPr lang="pt-BR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6399502" y="939929"/>
            <a:ext cx="4570868" cy="558614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700" dirty="0" smtClean="0"/>
              <a:t>A implantação do WMS inclui as rotinas do módulo 17 que adicionam mais opções de controle de estoque, entrada e conferencia de mercadoria.</a:t>
            </a:r>
          </a:p>
          <a:p>
            <a:endParaRPr lang="pt-BR" sz="1700" dirty="0"/>
          </a:p>
          <a:p>
            <a:r>
              <a:rPr lang="pt-BR" sz="1700" dirty="0" smtClean="0"/>
              <a:t>O recurso de rádio frequência conectada ao </a:t>
            </a:r>
            <a:r>
              <a:rPr lang="pt-BR" sz="1700" dirty="0" err="1" smtClean="0"/>
              <a:t>wifi</a:t>
            </a:r>
            <a:r>
              <a:rPr lang="pt-BR" sz="1700" dirty="0" smtClean="0"/>
              <a:t>, que permitiria conferencia em qualquer área do deposito.</a:t>
            </a:r>
          </a:p>
          <a:p>
            <a:endParaRPr lang="pt-BR" sz="1700" dirty="0"/>
          </a:p>
          <a:p>
            <a:r>
              <a:rPr lang="pt-BR" sz="1700" dirty="0" smtClean="0"/>
              <a:t>E o endereçamento de mercadoria por rua, apartamento.</a:t>
            </a:r>
          </a:p>
          <a:p>
            <a:endParaRPr lang="pt-BR" sz="1700" dirty="0"/>
          </a:p>
          <a:p>
            <a:r>
              <a:rPr lang="pt-BR" sz="1700" dirty="0" smtClean="0"/>
              <a:t>Mas estes avanços vem acompanhados de um modelo de trabalho predefinido, e infra estrutura adicional de pessoal, equipamento e deposito </a:t>
            </a:r>
          </a:p>
          <a:p>
            <a:endParaRPr lang="pt-BR" sz="1700" dirty="0"/>
          </a:p>
          <a:p>
            <a:r>
              <a:rPr lang="pt-BR" sz="1700" dirty="0" err="1" smtClean="0"/>
              <a:t>Obs</a:t>
            </a:r>
            <a:r>
              <a:rPr lang="pt-BR" sz="1700" dirty="0" smtClean="0"/>
              <a:t>: 2 consultores do </a:t>
            </a:r>
            <a:r>
              <a:rPr lang="pt-BR" sz="1700" dirty="0" err="1" smtClean="0"/>
              <a:t>wms</a:t>
            </a:r>
            <a:r>
              <a:rPr lang="pt-BR" sz="1700" dirty="0" smtClean="0"/>
              <a:t> já trouxeram resposta, de que as caixas de salmão não podem entrar com identificação no sistema (a entra pode ser pesada caixa a caixa, e a saída </a:t>
            </a:r>
            <a:r>
              <a:rPr lang="pt-BR" sz="1700" dirty="0" err="1" smtClean="0"/>
              <a:t>tb</a:t>
            </a:r>
            <a:r>
              <a:rPr lang="pt-BR" sz="1700" dirty="0" smtClean="0"/>
              <a:t>, </a:t>
            </a:r>
            <a:r>
              <a:rPr lang="pt-BR" sz="1700" dirty="0" err="1" smtClean="0"/>
              <a:t>maso</a:t>
            </a:r>
            <a:r>
              <a:rPr lang="pt-BR" sz="1700" dirty="0" smtClean="0"/>
              <a:t> estoque será o peso total)</a:t>
            </a:r>
            <a:endParaRPr lang="pt-BR" sz="1700" dirty="0"/>
          </a:p>
        </p:txBody>
      </p:sp>
    </p:spTree>
    <p:extLst>
      <p:ext uri="{BB962C8B-B14F-4D97-AF65-F5344CB8AC3E}">
        <p14:creationId xmlns:p14="http://schemas.microsoft.com/office/powerpoint/2010/main" val="4285576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300861" y="451049"/>
            <a:ext cx="49000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 smtClean="0"/>
              <a:t>Fluxo de venda de Salmão atual</a:t>
            </a:r>
            <a:endParaRPr lang="pt-BR" sz="24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65609" y="1684312"/>
            <a:ext cx="2666667" cy="1569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1) Entrada de mercadoria, separação por calibre</a:t>
            </a:r>
          </a:p>
        </p:txBody>
      </p:sp>
      <p:sp>
        <p:nvSpPr>
          <p:cNvPr id="3" name="Seta para a Direita 2"/>
          <p:cNvSpPr/>
          <p:nvPr/>
        </p:nvSpPr>
        <p:spPr>
          <a:xfrm>
            <a:off x="3632072" y="2296891"/>
            <a:ext cx="259254" cy="2393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4016498" y="1850637"/>
            <a:ext cx="2666667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2) Contato com cliente, solicita o peso a Logística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318240" y="1942968"/>
            <a:ext cx="3540840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3) Claudio confere na planilha e marca as caixas reservadas</a:t>
            </a:r>
          </a:p>
        </p:txBody>
      </p:sp>
      <p:sp>
        <p:nvSpPr>
          <p:cNvPr id="18" name="Seta para a Direita 17"/>
          <p:cNvSpPr/>
          <p:nvPr/>
        </p:nvSpPr>
        <p:spPr>
          <a:xfrm>
            <a:off x="6856398" y="2352592"/>
            <a:ext cx="261980" cy="24182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709259" y="4149783"/>
            <a:ext cx="2881690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4)</a:t>
            </a:r>
            <a:r>
              <a:rPr lang="pt-BR" sz="2400" dirty="0" smtClean="0"/>
              <a:t> </a:t>
            </a:r>
            <a:r>
              <a:rPr lang="pt-BR" sz="2400" dirty="0" smtClean="0">
                <a:solidFill>
                  <a:schemeClr val="tx1"/>
                </a:solidFill>
              </a:rPr>
              <a:t>emite o pedido na rotina 316 (e solicita o pagamento ao cliente no valor exato do peso)</a:t>
            </a:r>
          </a:p>
        </p:txBody>
      </p:sp>
      <p:sp>
        <p:nvSpPr>
          <p:cNvPr id="21" name="Seta para a Direita 20"/>
          <p:cNvSpPr/>
          <p:nvPr/>
        </p:nvSpPr>
        <p:spPr>
          <a:xfrm>
            <a:off x="3787852" y="4983735"/>
            <a:ext cx="293677" cy="2710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/>
          <p:cNvSpPr txBox="1"/>
          <p:nvPr/>
        </p:nvSpPr>
        <p:spPr>
          <a:xfrm>
            <a:off x="7785988" y="4311335"/>
            <a:ext cx="2726608" cy="1569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6)</a:t>
            </a:r>
            <a:r>
              <a:rPr lang="pt-BR" sz="2400" dirty="0" smtClean="0"/>
              <a:t> </a:t>
            </a:r>
            <a:r>
              <a:rPr lang="pt-BR" sz="2400" dirty="0"/>
              <a:t>F</a:t>
            </a:r>
            <a:r>
              <a:rPr lang="pt-BR" sz="2400" dirty="0" smtClean="0">
                <a:solidFill>
                  <a:schemeClr val="tx1"/>
                </a:solidFill>
              </a:rPr>
              <a:t>atura durante a madrugada pela rotina 1402 normalmente</a:t>
            </a:r>
          </a:p>
        </p:txBody>
      </p:sp>
      <p:sp>
        <p:nvSpPr>
          <p:cNvPr id="12" name="Seta para a Direita 11"/>
          <p:cNvSpPr/>
          <p:nvPr/>
        </p:nvSpPr>
        <p:spPr>
          <a:xfrm>
            <a:off x="7234324" y="4961459"/>
            <a:ext cx="317809" cy="29336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CaixaDeTexto 12"/>
          <p:cNvSpPr txBox="1"/>
          <p:nvPr/>
        </p:nvSpPr>
        <p:spPr>
          <a:xfrm>
            <a:off x="4310813" y="4126669"/>
            <a:ext cx="2726608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5)</a:t>
            </a:r>
            <a:r>
              <a:rPr lang="pt-BR" sz="2400" dirty="0" smtClean="0"/>
              <a:t> Logística altera</a:t>
            </a:r>
            <a:r>
              <a:rPr lang="pt-BR" sz="2400" dirty="0" smtClean="0">
                <a:solidFill>
                  <a:schemeClr val="tx1"/>
                </a:solidFill>
              </a:rPr>
              <a:t> o peso na rotina 998 (subtrai o peso </a:t>
            </a:r>
            <a:r>
              <a:rPr lang="pt-BR" sz="2400" b="1" dirty="0" smtClean="0">
                <a:solidFill>
                  <a:schemeClr val="accent2">
                    <a:lumMod val="75000"/>
                  </a:schemeClr>
                </a:solidFill>
              </a:rPr>
              <a:t>a caneta na prancheta</a:t>
            </a:r>
            <a:r>
              <a:rPr lang="pt-BR" sz="2400" dirty="0" smtClean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24" name="Seta para a Esquerda 23"/>
          <p:cNvSpPr/>
          <p:nvPr/>
        </p:nvSpPr>
        <p:spPr>
          <a:xfrm>
            <a:off x="642637" y="3595029"/>
            <a:ext cx="10782494" cy="26457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 em Forma de U 14"/>
          <p:cNvSpPr/>
          <p:nvPr/>
        </p:nvSpPr>
        <p:spPr>
          <a:xfrm rot="5400000">
            <a:off x="10818064" y="2957567"/>
            <a:ext cx="1214136" cy="589940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3" name="Seta em Forma de U 22"/>
          <p:cNvSpPr/>
          <p:nvPr/>
        </p:nvSpPr>
        <p:spPr>
          <a:xfrm rot="5400000" flipV="1">
            <a:off x="-360785" y="4147240"/>
            <a:ext cx="1644282" cy="648601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4934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319427" y="310310"/>
            <a:ext cx="4900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Fluxo de </a:t>
            </a:r>
            <a:r>
              <a:rPr lang="pt-BR" sz="2400" b="1" dirty="0" smtClean="0"/>
              <a:t>venda de Salmão </a:t>
            </a:r>
            <a:r>
              <a:rPr lang="pt-BR" sz="2400" b="1" dirty="0"/>
              <a:t>usando planilha </a:t>
            </a:r>
            <a:r>
              <a:rPr lang="pt-BR" sz="2400" b="1" dirty="0" smtClean="0"/>
              <a:t>Excel</a:t>
            </a:r>
            <a:endParaRPr lang="pt-BR" sz="24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65608" y="1141307"/>
            <a:ext cx="2666667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1) Entrada de mercadoria, separação de calibre e 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 identificação das caixas em planilha</a:t>
            </a:r>
          </a:p>
        </p:txBody>
      </p:sp>
      <p:sp>
        <p:nvSpPr>
          <p:cNvPr id="3" name="Seta para a Direita 2"/>
          <p:cNvSpPr/>
          <p:nvPr/>
        </p:nvSpPr>
        <p:spPr>
          <a:xfrm>
            <a:off x="3662242" y="2046956"/>
            <a:ext cx="271534" cy="2506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4038212" y="1130084"/>
            <a:ext cx="2673576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/>
              <a:t>2) Contato com cliente, solicita o peso a Logística (Claudio confere na planilha e marca as caixas reservadas)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492301" y="1499417"/>
            <a:ext cx="3540840" cy="1569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/>
              <a:t>3) VENDEDOR ANOTA O PEDIDO </a:t>
            </a:r>
            <a:r>
              <a:rPr lang="pt-BR" sz="2400" dirty="0" smtClean="0"/>
              <a:t>(</a:t>
            </a:r>
            <a:r>
              <a:rPr lang="pt-BR" sz="2400" dirty="0"/>
              <a:t>e solicita o pagamento ao cliente no valor exato do peso)</a:t>
            </a:r>
          </a:p>
        </p:txBody>
      </p:sp>
      <p:sp>
        <p:nvSpPr>
          <p:cNvPr id="18" name="Seta para a Direita 17"/>
          <p:cNvSpPr/>
          <p:nvPr/>
        </p:nvSpPr>
        <p:spPr>
          <a:xfrm>
            <a:off x="6925216" y="2044200"/>
            <a:ext cx="352394" cy="32528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830132" y="4143101"/>
            <a:ext cx="2873884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4)</a:t>
            </a:r>
            <a:r>
              <a:rPr lang="pt-BR" sz="2400" dirty="0" smtClean="0"/>
              <a:t> </a:t>
            </a:r>
            <a:r>
              <a:rPr lang="pt-BR" sz="2400" dirty="0" smtClean="0">
                <a:solidFill>
                  <a:schemeClr val="tx1"/>
                </a:solidFill>
              </a:rPr>
              <a:t>emite o pedido na rotina 316 (e solicita o pagamento ao cliente no valor exato do peso)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272667" y="4057765"/>
            <a:ext cx="3079437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5)</a:t>
            </a:r>
            <a:r>
              <a:rPr lang="pt-BR" sz="2400" dirty="0" smtClean="0"/>
              <a:t> Logística altera</a:t>
            </a:r>
            <a:r>
              <a:rPr lang="pt-BR" sz="2400" dirty="0" smtClean="0">
                <a:solidFill>
                  <a:schemeClr val="tx1"/>
                </a:solidFill>
              </a:rPr>
              <a:t> o peso na rotina 998 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(NÃO é necessário subtrair, a planilha calcula e controla </a:t>
            </a:r>
            <a:r>
              <a:rPr lang="pt-BR" sz="2400" dirty="0" err="1" smtClean="0">
                <a:solidFill>
                  <a:schemeClr val="accent6">
                    <a:lumMod val="50000"/>
                  </a:schemeClr>
                </a:solidFill>
              </a:rPr>
              <a:t>automatic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.)</a:t>
            </a:r>
          </a:p>
        </p:txBody>
      </p:sp>
      <p:sp>
        <p:nvSpPr>
          <p:cNvPr id="21" name="Seta para a Direita 20"/>
          <p:cNvSpPr/>
          <p:nvPr/>
        </p:nvSpPr>
        <p:spPr>
          <a:xfrm>
            <a:off x="3854636" y="4971750"/>
            <a:ext cx="305167" cy="2816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CaixaDeTexto 21"/>
          <p:cNvSpPr txBox="1"/>
          <p:nvPr/>
        </p:nvSpPr>
        <p:spPr>
          <a:xfrm>
            <a:off x="8036635" y="4449244"/>
            <a:ext cx="2996506" cy="12003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6)</a:t>
            </a:r>
            <a:r>
              <a:rPr lang="pt-BR" sz="2400" dirty="0" smtClean="0"/>
              <a:t> </a:t>
            </a:r>
            <a:r>
              <a:rPr lang="pt-BR" sz="2400" dirty="0"/>
              <a:t>F</a:t>
            </a:r>
            <a:r>
              <a:rPr lang="pt-BR" sz="2400" dirty="0" smtClean="0">
                <a:solidFill>
                  <a:schemeClr val="tx1"/>
                </a:solidFill>
              </a:rPr>
              <a:t>atura durante a madrugada pela rotina 1402 normalmente</a:t>
            </a:r>
          </a:p>
        </p:txBody>
      </p:sp>
      <p:sp>
        <p:nvSpPr>
          <p:cNvPr id="12" name="Seta para a Direita 11"/>
          <p:cNvSpPr/>
          <p:nvPr/>
        </p:nvSpPr>
        <p:spPr>
          <a:xfrm>
            <a:off x="7492100" y="4882529"/>
            <a:ext cx="318808" cy="29428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eta para a Esquerda 12"/>
          <p:cNvSpPr/>
          <p:nvPr/>
        </p:nvSpPr>
        <p:spPr>
          <a:xfrm>
            <a:off x="649827" y="3624036"/>
            <a:ext cx="10775305" cy="25932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Seta em Forma de U 13"/>
          <p:cNvSpPr/>
          <p:nvPr/>
        </p:nvSpPr>
        <p:spPr>
          <a:xfrm rot="5400000">
            <a:off x="10583311" y="2761303"/>
            <a:ext cx="1684036" cy="589546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Seta em Forma de U 14"/>
          <p:cNvSpPr/>
          <p:nvPr/>
        </p:nvSpPr>
        <p:spPr>
          <a:xfrm rot="5400000" flipV="1">
            <a:off x="-327067" y="4140722"/>
            <a:ext cx="1577277" cy="648167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7701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477243" y="376656"/>
            <a:ext cx="49000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b="1" dirty="0"/>
              <a:t>Fluxo de </a:t>
            </a:r>
            <a:r>
              <a:rPr lang="pt-BR" sz="2000" b="1" dirty="0" smtClean="0"/>
              <a:t>venda de Salmão </a:t>
            </a:r>
            <a:r>
              <a:rPr lang="pt-BR" sz="2000" b="1" dirty="0"/>
              <a:t>usando planilha </a:t>
            </a:r>
            <a:r>
              <a:rPr lang="pt-BR" sz="2000" b="1" dirty="0" smtClean="0"/>
              <a:t>Excel</a:t>
            </a:r>
            <a:endParaRPr lang="pt-BR" sz="20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65608" y="1028677"/>
            <a:ext cx="4570866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1) Entrada de mercadoria, separação de calibre e </a:t>
            </a:r>
            <a:r>
              <a:rPr lang="pt-BR" dirty="0" smtClean="0">
                <a:solidFill>
                  <a:schemeClr val="accent6">
                    <a:lumMod val="50000"/>
                  </a:schemeClr>
                </a:solidFill>
              </a:rPr>
              <a:t> identificação das caixas por número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865608" y="1850998"/>
            <a:ext cx="4570866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2) Contato com cliente </a:t>
            </a:r>
            <a:r>
              <a:rPr lang="pt-BR" b="1" dirty="0" smtClean="0">
                <a:solidFill>
                  <a:schemeClr val="tx1"/>
                </a:solidFill>
              </a:rPr>
              <a:t>de deposito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877840" y="2440217"/>
            <a:ext cx="4558634" cy="6463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3) solicita o peso a Logística (Claudio confere na planilha e marca as caixas reservadas)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877840" y="3306435"/>
            <a:ext cx="4558634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4)</a:t>
            </a:r>
            <a:r>
              <a:rPr lang="pt-BR" dirty="0" smtClean="0"/>
              <a:t> </a:t>
            </a:r>
            <a:r>
              <a:rPr lang="pt-BR" dirty="0" smtClean="0">
                <a:solidFill>
                  <a:schemeClr val="tx1"/>
                </a:solidFill>
              </a:rPr>
              <a:t>emite o pedido na rotina 316 (e solicita o pagamento ao cliente no valor exato do peso)</a:t>
            </a:r>
          </a:p>
          <a:p>
            <a:endParaRPr lang="pt-BR" dirty="0" smtClean="0">
              <a:solidFill>
                <a:schemeClr val="tx1"/>
              </a:solidFill>
            </a:endParaRPr>
          </a:p>
        </p:txBody>
      </p:sp>
      <p:sp>
        <p:nvSpPr>
          <p:cNvPr id="20" name="CaixaDeTexto 19"/>
          <p:cNvSpPr txBox="1"/>
          <p:nvPr/>
        </p:nvSpPr>
        <p:spPr>
          <a:xfrm>
            <a:off x="865607" y="4386359"/>
            <a:ext cx="4570867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5)</a:t>
            </a:r>
            <a:r>
              <a:rPr lang="pt-BR" dirty="0" smtClean="0"/>
              <a:t> Logística altera</a:t>
            </a:r>
            <a:r>
              <a:rPr lang="pt-BR" dirty="0" smtClean="0">
                <a:solidFill>
                  <a:schemeClr val="tx1"/>
                </a:solidFill>
              </a:rPr>
              <a:t> o peso na rotina 998 </a:t>
            </a:r>
            <a:r>
              <a:rPr lang="pt-BR" dirty="0" smtClean="0">
                <a:solidFill>
                  <a:schemeClr val="accent6">
                    <a:lumMod val="50000"/>
                  </a:schemeClr>
                </a:solidFill>
              </a:rPr>
              <a:t>(NÃO é necessário subtrair, a planilha calcula automaticamente)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865607" y="5440340"/>
            <a:ext cx="4570868" cy="9233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dirty="0" smtClean="0">
                <a:solidFill>
                  <a:schemeClr val="tx1"/>
                </a:solidFill>
              </a:rPr>
              <a:t>6)</a:t>
            </a:r>
            <a:r>
              <a:rPr lang="pt-BR" dirty="0" smtClean="0"/>
              <a:t> </a:t>
            </a:r>
            <a:r>
              <a:rPr lang="pt-BR" dirty="0"/>
              <a:t>F</a:t>
            </a:r>
            <a:r>
              <a:rPr lang="pt-BR" dirty="0" smtClean="0">
                <a:solidFill>
                  <a:schemeClr val="tx1"/>
                </a:solidFill>
              </a:rPr>
              <a:t>atura durante a madrugada pela rotina 1402 normalmente</a:t>
            </a:r>
          </a:p>
          <a:p>
            <a:pPr algn="ctr"/>
            <a:endParaRPr lang="pt-BR" dirty="0" smtClean="0">
              <a:solidFill>
                <a:schemeClr val="tx1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6768980" y="849241"/>
            <a:ext cx="4570868" cy="569386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b="1" dirty="0" smtClean="0">
                <a:solidFill>
                  <a:schemeClr val="tx1"/>
                </a:solidFill>
              </a:rPr>
              <a:t>VANTAGENS</a:t>
            </a:r>
          </a:p>
          <a:p>
            <a:pPr algn="ctr"/>
            <a:endParaRPr lang="pt-BR" sz="1400" b="1" dirty="0"/>
          </a:p>
          <a:p>
            <a:pPr marL="285750" indent="-285750">
              <a:buFontTx/>
              <a:buChar char="-"/>
            </a:pPr>
            <a:r>
              <a:rPr lang="pt-BR" sz="1400" dirty="0" smtClean="0">
                <a:solidFill>
                  <a:schemeClr val="tx1"/>
                </a:solidFill>
              </a:rPr>
              <a:t>A planilha pode ser editava a vontade, o papel não</a:t>
            </a:r>
            <a:endParaRPr lang="pt-BR" sz="1400" dirty="0"/>
          </a:p>
          <a:p>
            <a:pPr marL="285750" indent="-285750">
              <a:buFontTx/>
              <a:buChar char="-"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sz="1400" dirty="0" smtClean="0">
                <a:solidFill>
                  <a:schemeClr val="tx1"/>
                </a:solidFill>
              </a:rPr>
              <a:t>Se as caixas estão identificadas e com peso lançado na planilha durante a entrada, não é necessário ir ao deposito durante a emissão de pedidos para “procurar pesos” (como as caixas não são endereçadas, o tempo de busca sempre </a:t>
            </a:r>
            <a:r>
              <a:rPr lang="pt-BR" sz="1400" dirty="0" err="1" smtClean="0">
                <a:solidFill>
                  <a:schemeClr val="tx1"/>
                </a:solidFill>
              </a:rPr>
              <a:t>sera</a:t>
            </a:r>
            <a:r>
              <a:rPr lang="pt-BR" sz="1400" dirty="0" smtClean="0">
                <a:solidFill>
                  <a:schemeClr val="tx1"/>
                </a:solidFill>
              </a:rPr>
              <a:t> o mesmo no carregamento)</a:t>
            </a:r>
          </a:p>
          <a:p>
            <a:pPr marL="285750" indent="-285750">
              <a:buFontTx/>
              <a:buChar char="-"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sz="1400" dirty="0" smtClean="0"/>
              <a:t>A planilha subtrai e controla o estoque disponível</a:t>
            </a:r>
            <a:r>
              <a:rPr lang="pt-BR" sz="1400" dirty="0"/>
              <a:t>, , reduzindo chance de </a:t>
            </a:r>
            <a:r>
              <a:rPr lang="pt-BR" sz="1400" dirty="0" smtClean="0"/>
              <a:t>erros, removendo do operador exigência memorizar controles, também permitindo a outro operador assumir o trabalho exatamente de onde ele foi interrompido.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  <a:p>
            <a:pPr algn="ctr"/>
            <a:r>
              <a:rPr lang="pt-BR" sz="1400" b="1" dirty="0" smtClean="0"/>
              <a:t>DESVANTAGES</a:t>
            </a:r>
          </a:p>
          <a:p>
            <a:pPr algn="ctr"/>
            <a:endParaRPr lang="pt-BR" sz="1400" b="1" dirty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Continua sendo necessário um controle externo ao sistema.</a:t>
            </a:r>
          </a:p>
          <a:p>
            <a:pPr marL="285750" indent="-285750">
              <a:buFontTx/>
              <a:buChar char="-"/>
            </a:pPr>
            <a:endParaRPr lang="pt-BR" sz="1400" dirty="0" smtClean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É importante saber o básico do pacote office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A pessoa que identifica as caixas na descarga precisa ser tão cuidadosa quanto a que faz os lançamentos na rotina 998</a:t>
            </a:r>
            <a:endParaRPr lang="pt-BR" sz="1400" dirty="0" smtClean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875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289" y="1022120"/>
            <a:ext cx="4065470" cy="5420626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671312" y="511105"/>
            <a:ext cx="399342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b="1" dirty="0" smtClean="0"/>
              <a:t>PLANILHA ATUAL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241979" y="511105"/>
            <a:ext cx="3993424" cy="36933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b="1" dirty="0" smtClean="0"/>
              <a:t>PLANILHA PROPOSTA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1183" y="1022120"/>
            <a:ext cx="4175016" cy="547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833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310144" y="389260"/>
            <a:ext cx="56574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Fluxo de </a:t>
            </a:r>
            <a:r>
              <a:rPr lang="pt-BR" sz="2400" b="1" dirty="0" smtClean="0"/>
              <a:t>venda de Salmão usando PDV rotina 2075</a:t>
            </a:r>
            <a:endParaRPr lang="pt-BR" sz="24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79532" y="1261029"/>
            <a:ext cx="2666667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1) Entrada de mercadoria, separação de calibre e 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 identificação das caixas por número</a:t>
            </a:r>
          </a:p>
        </p:txBody>
      </p:sp>
      <p:sp>
        <p:nvSpPr>
          <p:cNvPr id="3" name="Seta para a Direita 2"/>
          <p:cNvSpPr/>
          <p:nvPr/>
        </p:nvSpPr>
        <p:spPr>
          <a:xfrm>
            <a:off x="3665406" y="2115023"/>
            <a:ext cx="224021" cy="3249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/>
          <p:cNvSpPr txBox="1"/>
          <p:nvPr/>
        </p:nvSpPr>
        <p:spPr>
          <a:xfrm>
            <a:off x="4067196" y="1261029"/>
            <a:ext cx="2666667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2) Contato com cliente, solicita o peso a Logística (Claudio confere na planilha e marca as caixas reservadas)</a:t>
            </a:r>
          </a:p>
        </p:txBody>
      </p:sp>
      <p:sp>
        <p:nvSpPr>
          <p:cNvPr id="17" name="CaixaDeTexto 16"/>
          <p:cNvSpPr txBox="1"/>
          <p:nvPr/>
        </p:nvSpPr>
        <p:spPr>
          <a:xfrm>
            <a:off x="7254860" y="1546811"/>
            <a:ext cx="3806131" cy="156966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/>
              <a:t>3) VENDEDOR ANOTA O PEDIDO SCI </a:t>
            </a:r>
            <a:r>
              <a:rPr lang="pt-BR" sz="2400" dirty="0" smtClean="0">
                <a:solidFill>
                  <a:schemeClr val="tx1"/>
                </a:solidFill>
              </a:rPr>
              <a:t>(e solicita o pagamento ao cliente no valor exato do peso)</a:t>
            </a:r>
          </a:p>
        </p:txBody>
      </p:sp>
      <p:sp>
        <p:nvSpPr>
          <p:cNvPr id="18" name="Seta para a Direita 17"/>
          <p:cNvSpPr/>
          <p:nvPr/>
        </p:nvSpPr>
        <p:spPr>
          <a:xfrm>
            <a:off x="6883322" y="2150617"/>
            <a:ext cx="222079" cy="28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CaixaDeTexto 18"/>
          <p:cNvSpPr txBox="1"/>
          <p:nvPr/>
        </p:nvSpPr>
        <p:spPr>
          <a:xfrm>
            <a:off x="722903" y="4098479"/>
            <a:ext cx="2979923" cy="230832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/>
              <a:t>4) Logística reserva o peso na planilha, ou lança o pedido pela rotina 2075 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(a planilha soma estoque automaticamente)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143714" y="4098479"/>
            <a:ext cx="3007087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>
                <a:solidFill>
                  <a:schemeClr val="accent6">
                    <a:lumMod val="50000"/>
                  </a:schemeClr>
                </a:solidFill>
              </a:rPr>
              <a:t>5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) A noite, Logística fatura pela </a:t>
            </a:r>
            <a:r>
              <a:rPr lang="pt-BR" sz="2400" dirty="0" err="1" smtClean="0">
                <a:solidFill>
                  <a:schemeClr val="accent6">
                    <a:lumMod val="50000"/>
                  </a:schemeClr>
                </a:solidFill>
              </a:rPr>
              <a:t>rot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 2075 o pedido captado no PDV, e emite a </a:t>
            </a:r>
            <a:r>
              <a:rPr lang="pt-BR" sz="2400" dirty="0" err="1" smtClean="0">
                <a:solidFill>
                  <a:schemeClr val="accent6">
                    <a:lumMod val="50000"/>
                  </a:schemeClr>
                </a:solidFill>
              </a:rPr>
              <a:t>danfe</a:t>
            </a:r>
            <a:r>
              <a:rPr lang="pt-BR" sz="2400" dirty="0" smtClean="0">
                <a:solidFill>
                  <a:schemeClr val="accent6">
                    <a:lumMod val="50000"/>
                  </a:schemeClr>
                </a:solidFill>
              </a:rPr>
              <a:t> na rotina 1452.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7770079" y="4098479"/>
            <a:ext cx="3680809" cy="193899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2400" dirty="0" smtClean="0">
                <a:solidFill>
                  <a:schemeClr val="tx1"/>
                </a:solidFill>
              </a:rPr>
              <a:t>6) O estoque é baixado na hora, o pagamento pode ser em crédito, mas é feito um acerto de caixa especifico para </a:t>
            </a:r>
            <a:r>
              <a:rPr lang="pt-BR" sz="2400" dirty="0" err="1" smtClean="0">
                <a:solidFill>
                  <a:schemeClr val="tx1"/>
                </a:solidFill>
              </a:rPr>
              <a:t>pdv</a:t>
            </a:r>
            <a:r>
              <a:rPr lang="pt-BR" sz="2400" dirty="0" smtClean="0">
                <a:solidFill>
                  <a:schemeClr val="tx1"/>
                </a:solidFill>
              </a:rPr>
              <a:t> no fim do dia</a:t>
            </a:r>
          </a:p>
        </p:txBody>
      </p:sp>
      <p:sp>
        <p:nvSpPr>
          <p:cNvPr id="14" name="Seta para a Esquerda 13"/>
          <p:cNvSpPr/>
          <p:nvPr/>
        </p:nvSpPr>
        <p:spPr>
          <a:xfrm>
            <a:off x="649827" y="3624036"/>
            <a:ext cx="10775305" cy="259324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Seta em Forma de U 14"/>
          <p:cNvSpPr/>
          <p:nvPr/>
        </p:nvSpPr>
        <p:spPr>
          <a:xfrm rot="5400000">
            <a:off x="10583311" y="2761303"/>
            <a:ext cx="1684036" cy="589546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3" name="Seta em Forma de U 22"/>
          <p:cNvSpPr/>
          <p:nvPr/>
        </p:nvSpPr>
        <p:spPr>
          <a:xfrm rot="5400000" flipV="1">
            <a:off x="-431943" y="4245598"/>
            <a:ext cx="1787029" cy="648167"/>
          </a:xfrm>
          <a:prstGeom prst="utur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4" name="Seta para a Direita 23"/>
          <p:cNvSpPr/>
          <p:nvPr/>
        </p:nvSpPr>
        <p:spPr>
          <a:xfrm>
            <a:off x="7333533" y="4882310"/>
            <a:ext cx="222079" cy="2893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Seta para a Direita 24"/>
          <p:cNvSpPr/>
          <p:nvPr/>
        </p:nvSpPr>
        <p:spPr>
          <a:xfrm>
            <a:off x="3805282" y="4882310"/>
            <a:ext cx="224021" cy="32491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8960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300860" y="451049"/>
            <a:ext cx="5513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Fluxo de </a:t>
            </a:r>
            <a:r>
              <a:rPr lang="pt-BR" sz="2400" b="1" dirty="0" smtClean="0"/>
              <a:t>venda de Salmão usando rotina 2075 (PDV)</a:t>
            </a:r>
            <a:endParaRPr lang="pt-BR" sz="24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858177" y="1282046"/>
            <a:ext cx="4885366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/>
              <a:t>1</a:t>
            </a:r>
            <a:r>
              <a:rPr lang="pt-BR" sz="1600" dirty="0"/>
              <a:t>) Entrada de mercadoria, separação de calibre e </a:t>
            </a:r>
            <a:r>
              <a:rPr lang="pt-BR" sz="1600" dirty="0">
                <a:solidFill>
                  <a:schemeClr val="accent6">
                    <a:lumMod val="50000"/>
                  </a:schemeClr>
                </a:solidFill>
              </a:rPr>
              <a:t> identificação das caixas por número</a:t>
            </a:r>
          </a:p>
        </p:txBody>
      </p:sp>
      <p:sp>
        <p:nvSpPr>
          <p:cNvPr id="16" name="CaixaDeTexto 15"/>
          <p:cNvSpPr txBox="1"/>
          <p:nvPr/>
        </p:nvSpPr>
        <p:spPr>
          <a:xfrm>
            <a:off x="870409" y="2042651"/>
            <a:ext cx="4873133" cy="83099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/>
              <a:t>2) Contato com cliente, solicita o peso a Logística (Claudio confere na planilha e marca as caixas reservadas</a:t>
            </a:r>
            <a:r>
              <a:rPr lang="pt-BR" sz="1600" dirty="0" smtClean="0"/>
              <a:t>)</a:t>
            </a:r>
            <a:endParaRPr lang="pt-BR" sz="1600" b="1" dirty="0" smtClean="0">
              <a:solidFill>
                <a:schemeClr val="tx1"/>
              </a:solidFill>
            </a:endParaRPr>
          </a:p>
        </p:txBody>
      </p:sp>
      <p:sp>
        <p:nvSpPr>
          <p:cNvPr id="17" name="CaixaDeTexto 16"/>
          <p:cNvSpPr txBox="1"/>
          <p:nvPr/>
        </p:nvSpPr>
        <p:spPr>
          <a:xfrm>
            <a:off x="870409" y="3065857"/>
            <a:ext cx="4873133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/>
              <a:t>3) VENDEDOR ANOTA O PEDIDO </a:t>
            </a:r>
            <a:r>
              <a:rPr lang="pt-BR" sz="1600" dirty="0" smtClean="0"/>
              <a:t>(</a:t>
            </a:r>
            <a:r>
              <a:rPr lang="pt-BR" sz="1600" dirty="0"/>
              <a:t>e solicita o pagamento ao cliente no valor exato do peso</a:t>
            </a:r>
            <a:r>
              <a:rPr lang="pt-BR" sz="1600" dirty="0" smtClean="0"/>
              <a:t>)</a:t>
            </a:r>
            <a:endParaRPr lang="pt-BR" sz="1600" dirty="0" smtClean="0">
              <a:solidFill>
                <a:schemeClr val="tx1"/>
              </a:solidFill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856862" y="3916985"/>
            <a:ext cx="4873133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>
                <a:solidFill>
                  <a:schemeClr val="tx1"/>
                </a:solidFill>
              </a:rPr>
              <a:t>4)</a:t>
            </a:r>
            <a:r>
              <a:rPr lang="pt-BR" sz="1600" dirty="0" smtClean="0"/>
              <a:t> </a:t>
            </a:r>
            <a:r>
              <a:rPr lang="pt-BR" sz="1600" dirty="0" smtClean="0">
                <a:solidFill>
                  <a:schemeClr val="tx1"/>
                </a:solidFill>
              </a:rPr>
              <a:t>emite o pedido na rotina 316/2075 (e solicita o pagamento ao cliente no valor exato do peso)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856862" y="4693225"/>
            <a:ext cx="4873133" cy="58477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>
                <a:solidFill>
                  <a:schemeClr val="tx1"/>
                </a:solidFill>
              </a:rPr>
              <a:t>5)</a:t>
            </a:r>
            <a:r>
              <a:rPr lang="pt-BR" sz="1600" dirty="0" smtClean="0"/>
              <a:t> Logística altera</a:t>
            </a:r>
            <a:r>
              <a:rPr lang="pt-BR" sz="1600" dirty="0" smtClean="0">
                <a:solidFill>
                  <a:schemeClr val="tx1"/>
                </a:solidFill>
              </a:rPr>
              <a:t> o peso na rotina 998 </a:t>
            </a:r>
            <a:r>
              <a:rPr lang="pt-BR" sz="1600" dirty="0" smtClean="0">
                <a:solidFill>
                  <a:schemeClr val="accent6">
                    <a:lumMod val="50000"/>
                  </a:schemeClr>
                </a:solidFill>
              </a:rPr>
              <a:t>(NÃO é necessário subtrair, a planilha calcula automaticamente)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856861" y="5438062"/>
            <a:ext cx="4873133" cy="86177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>
                <a:solidFill>
                  <a:schemeClr val="tx1"/>
                </a:solidFill>
              </a:rPr>
              <a:t>6)</a:t>
            </a:r>
            <a:r>
              <a:rPr lang="pt-BR" sz="1600" dirty="0" smtClean="0"/>
              <a:t> </a:t>
            </a:r>
            <a:r>
              <a:rPr lang="pt-BR" sz="1600" dirty="0"/>
              <a:t>F</a:t>
            </a:r>
            <a:r>
              <a:rPr lang="pt-BR" sz="1600" dirty="0" smtClean="0">
                <a:solidFill>
                  <a:schemeClr val="tx1"/>
                </a:solidFill>
              </a:rPr>
              <a:t>atura durante a madrugada pela rotina 1402 normalmente</a:t>
            </a:r>
          </a:p>
          <a:p>
            <a:pPr algn="ctr"/>
            <a:endParaRPr lang="pt-BR" dirty="0" smtClean="0">
              <a:solidFill>
                <a:schemeClr val="tx1"/>
              </a:solidFill>
            </a:endParaRPr>
          </a:p>
        </p:txBody>
      </p:sp>
      <p:sp>
        <p:nvSpPr>
          <p:cNvPr id="13" name="CaixaDeTexto 12"/>
          <p:cNvSpPr txBox="1"/>
          <p:nvPr/>
        </p:nvSpPr>
        <p:spPr>
          <a:xfrm>
            <a:off x="6766191" y="1512966"/>
            <a:ext cx="4570868" cy="461664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pt-BR" sz="1400" b="1" dirty="0" smtClean="0">
                <a:solidFill>
                  <a:schemeClr val="tx1"/>
                </a:solidFill>
              </a:rPr>
              <a:t>VANTAGENS</a:t>
            </a:r>
          </a:p>
          <a:p>
            <a:pPr algn="ctr"/>
            <a:endParaRPr lang="pt-BR" sz="1400" b="1" dirty="0"/>
          </a:p>
          <a:p>
            <a:pPr marL="285750" indent="-285750">
              <a:buFontTx/>
              <a:buChar char="-"/>
            </a:pPr>
            <a:r>
              <a:rPr lang="pt-BR" sz="1400" dirty="0"/>
              <a:t>Se as caixas estão identificadas e com peso lançado na planilha durante a entrada, não é necessário ir ao deposito durante a emissão de pedidos para “procurar pesos” (como as caixas não são endereçadas, o tempo de busca sempre </a:t>
            </a:r>
            <a:r>
              <a:rPr lang="pt-BR" sz="1400" dirty="0" err="1"/>
              <a:t>sera</a:t>
            </a:r>
            <a:r>
              <a:rPr lang="pt-BR" sz="1400" dirty="0"/>
              <a:t> o mesmo no carregamento)</a:t>
            </a:r>
          </a:p>
          <a:p>
            <a:pPr marL="285750" indent="-285750">
              <a:buFontTx/>
              <a:buChar char="-"/>
            </a:pPr>
            <a:endParaRPr lang="pt-BR" sz="1400" dirty="0" smtClean="0">
              <a:solidFill>
                <a:schemeClr val="tx1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sz="1400" dirty="0" smtClean="0"/>
              <a:t>A rotina 2075 subtrai o estoque automaticamente, não é mais necessário lançar na rotina 998.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  <a:p>
            <a:pPr algn="ctr"/>
            <a:r>
              <a:rPr lang="pt-BR" sz="1400" b="1" dirty="0" smtClean="0"/>
              <a:t>DESVANTAGES</a:t>
            </a:r>
          </a:p>
          <a:p>
            <a:pPr algn="ctr"/>
            <a:endParaRPr lang="pt-BR" sz="1400" b="1" dirty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A rotina 2075 pode ser parametrizada para não conferir estoque, mas se houver erro nos lançamentos da 316 (que não são deposito), o estoque ficará negativo (ou a nota não será emitida).</a:t>
            </a:r>
          </a:p>
          <a:p>
            <a:pPr marL="285750" indent="-285750">
              <a:buFontTx/>
              <a:buChar char="-"/>
            </a:pPr>
            <a:endParaRPr lang="pt-BR" sz="1400" dirty="0" smtClean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Ainda é importante saber o básico do pacote office, e aprender sobre o fluxo do PDV ( caixa de supermercado)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34916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ixaDeTexto 5"/>
          <p:cNvSpPr txBox="1"/>
          <p:nvPr/>
        </p:nvSpPr>
        <p:spPr>
          <a:xfrm>
            <a:off x="3300860" y="451049"/>
            <a:ext cx="55135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Fluxo de </a:t>
            </a:r>
            <a:r>
              <a:rPr lang="pt-BR" sz="2400" b="1" dirty="0" smtClean="0"/>
              <a:t>venda de Salmão usando rotina 2075 (PDV)</a:t>
            </a:r>
            <a:endParaRPr lang="pt-BR" sz="2400" dirty="0"/>
          </a:p>
        </p:txBody>
      </p:sp>
      <p:sp>
        <p:nvSpPr>
          <p:cNvPr id="2" name="CaixaDeTexto 1"/>
          <p:cNvSpPr txBox="1"/>
          <p:nvPr/>
        </p:nvSpPr>
        <p:spPr>
          <a:xfrm>
            <a:off x="460375" y="1561293"/>
            <a:ext cx="4341192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/>
              <a:t>LAYOUT DA ROTINA 2075</a:t>
            </a:r>
            <a:endParaRPr lang="pt-BR" sz="1600" dirty="0">
              <a:solidFill>
                <a:schemeClr val="accent6">
                  <a:lumMod val="50000"/>
                </a:schemeClr>
              </a:solidFill>
            </a:endParaRPr>
          </a:p>
        </p:txBody>
      </p:sp>
      <p:pic>
        <p:nvPicPr>
          <p:cNvPr id="2050" name="Picture 2" descr="Como sincronizar as vendas na rotina 2075? - PC Sistemas - TD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540" y="2266182"/>
            <a:ext cx="4481251" cy="33637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4" descr="blob:https://web.whatsapp.com/7085c077-be4a-4c25-a4d6-b11df96365ef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3284" y="2062615"/>
            <a:ext cx="2244321" cy="3989901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5183284" y="1554654"/>
            <a:ext cx="2517358" cy="33855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r>
              <a:rPr lang="pt-BR" sz="1600" dirty="0" smtClean="0"/>
              <a:t>PC MOVEL DE BAIXO CUSTO</a:t>
            </a:r>
            <a:endParaRPr lang="pt-BR" sz="1600" dirty="0"/>
          </a:p>
        </p:txBody>
      </p:sp>
      <p:sp>
        <p:nvSpPr>
          <p:cNvPr id="15" name="CaixaDeTexto 14"/>
          <p:cNvSpPr txBox="1"/>
          <p:nvPr/>
        </p:nvSpPr>
        <p:spPr>
          <a:xfrm>
            <a:off x="8020478" y="1561293"/>
            <a:ext cx="3704950" cy="4401205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1400" dirty="0" smtClean="0"/>
              <a:t>O ambiente da câmara é abrasivo, exigindo notebooks </a:t>
            </a:r>
            <a:r>
              <a:rPr lang="pt-BR" sz="1400" dirty="0" err="1" smtClean="0"/>
              <a:t>rugged</a:t>
            </a:r>
            <a:r>
              <a:rPr lang="pt-BR" sz="1400" dirty="0" smtClean="0"/>
              <a:t> (que não se encontram com a operação), mas é possível montar uma estação mais resistente</a:t>
            </a:r>
          </a:p>
          <a:p>
            <a:pPr marL="285750" indent="-285750">
              <a:buFontTx/>
              <a:buChar char="-"/>
            </a:pPr>
            <a:endParaRPr lang="pt-BR" sz="1400" dirty="0" smtClean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Dessa forma existe mobilidade para coleta das informações sobre as caixas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A rotina 2075 exige um usuário adicional </a:t>
            </a:r>
            <a:r>
              <a:rPr lang="pt-BR" sz="1400" dirty="0" err="1" smtClean="0"/>
              <a:t>logado</a:t>
            </a:r>
            <a:endParaRPr lang="pt-BR" sz="1400" dirty="0" smtClean="0"/>
          </a:p>
          <a:p>
            <a:pPr marL="285750" indent="-285750">
              <a:buFontTx/>
              <a:buChar char="-"/>
            </a:pPr>
            <a:endParaRPr lang="pt-BR" sz="1400" dirty="0" smtClean="0"/>
          </a:p>
          <a:p>
            <a:pPr marL="285750" indent="-285750">
              <a:buFontTx/>
              <a:buChar char="-"/>
            </a:pPr>
            <a:r>
              <a:rPr lang="pt-BR" sz="1400" dirty="0" smtClean="0"/>
              <a:t>O tempo de buscar pela caixa de salmão SEMPRE vai existir (a não ser q ela seja endereçada via WMS) – mesmo que o operador tenha a opção de andar com radio frequência ate a caixa, ela ainda precisa ser encontrada em uma pilha de 630 caixas com um volume aproximado de 600m</a:t>
            </a:r>
            <a:r>
              <a:rPr lang="pt-BR" sz="1400" baseline="30000" dirty="0" smtClean="0"/>
              <a:t>3</a:t>
            </a:r>
          </a:p>
          <a:p>
            <a:pPr marL="285750" indent="-285750">
              <a:buFontTx/>
              <a:buChar char="-"/>
            </a:pPr>
            <a:endParaRPr lang="pt-BR" sz="1400" dirty="0"/>
          </a:p>
          <a:p>
            <a:pPr marL="285750" indent="-285750">
              <a:buFontTx/>
              <a:buChar char="-"/>
            </a:pPr>
            <a:endParaRPr lang="pt-BR" sz="1400" dirty="0"/>
          </a:p>
        </p:txBody>
      </p:sp>
    </p:spTree>
    <p:extLst>
      <p:ext uri="{BB962C8B-B14F-4D97-AF65-F5344CB8AC3E}">
        <p14:creationId xmlns:p14="http://schemas.microsoft.com/office/powerpoint/2010/main" val="4075196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932450" y="599545"/>
            <a:ext cx="51707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b="1" dirty="0"/>
              <a:t>Fluxo de venda de Salmão usando rotina 2075 (PDV)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37" y="1343566"/>
            <a:ext cx="6249727" cy="3425256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6794444" y="1343566"/>
            <a:ext cx="4871332" cy="3539430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txBody>
          <a:bodyPr wrap="square" rtlCol="0" anchor="ctr">
            <a:spAutoFit/>
          </a:bodyPr>
          <a:lstStyle/>
          <a:p>
            <a:endParaRPr lang="pt-BR" sz="1400" dirty="0" smtClean="0"/>
          </a:p>
          <a:p>
            <a:r>
              <a:rPr lang="pt-BR" sz="1400" dirty="0" smtClean="0"/>
              <a:t>Apenas 6,38~% da carga de salmão do ultimo mês utilizou cobrança por deposito antecipado.</a:t>
            </a:r>
            <a:endParaRPr lang="pt-BR" sz="1400" dirty="0"/>
          </a:p>
          <a:p>
            <a:endParaRPr lang="pt-BR" sz="1400" dirty="0" smtClean="0"/>
          </a:p>
          <a:p>
            <a:r>
              <a:rPr lang="pt-BR" sz="1400" dirty="0" smtClean="0"/>
              <a:t>11,23 toneladas = 374~caixas no Mês</a:t>
            </a:r>
          </a:p>
          <a:p>
            <a:endParaRPr lang="pt-BR" sz="1400" dirty="0"/>
          </a:p>
          <a:p>
            <a:r>
              <a:rPr lang="pt-BR" sz="1400" dirty="0" smtClean="0"/>
              <a:t>Ou </a:t>
            </a:r>
          </a:p>
          <a:p>
            <a:endParaRPr lang="pt-BR" sz="1400" dirty="0"/>
          </a:p>
          <a:p>
            <a:r>
              <a:rPr lang="pt-BR" sz="1400" dirty="0" smtClean="0"/>
              <a:t>40~ caixas por carreta.</a:t>
            </a:r>
          </a:p>
          <a:p>
            <a:endParaRPr lang="pt-BR" sz="1400" dirty="0"/>
          </a:p>
          <a:p>
            <a:r>
              <a:rPr lang="pt-BR" sz="1400" dirty="0" smtClean="0"/>
              <a:t>Se for dada prioridade a pesagem destas caixas ao longo do dia, as demais caixas podem continuar sendo faturadas normalmente pela rotina 1402,  utilizando a pesagem/”alteração de quantidade” pela rotina 998.</a:t>
            </a:r>
            <a:br>
              <a:rPr lang="pt-BR" sz="1400" dirty="0" smtClean="0"/>
            </a:br>
            <a:r>
              <a:rPr lang="pt-BR" sz="1400" dirty="0" smtClean="0"/>
              <a:t/>
            </a:r>
            <a:br>
              <a:rPr lang="pt-BR" sz="1400" dirty="0" smtClean="0"/>
            </a:br>
            <a:r>
              <a:rPr lang="pt-BR" sz="1400" b="1" dirty="0" err="1" smtClean="0"/>
              <a:t>obs</a:t>
            </a:r>
            <a:r>
              <a:rPr lang="pt-BR" sz="1400" b="1" dirty="0" smtClean="0"/>
              <a:t>:</a:t>
            </a:r>
            <a:r>
              <a:rPr lang="pt-BR" sz="1400" dirty="0" smtClean="0"/>
              <a:t> </a:t>
            </a:r>
            <a:r>
              <a:rPr lang="pt-BR" sz="1400" i="1" dirty="0" smtClean="0"/>
              <a:t>Saída de salmão em 30 dias = 176~ toneladas ( 9 carretas)</a:t>
            </a:r>
            <a:endParaRPr lang="pt-BR" sz="1400" i="1" dirty="0"/>
          </a:p>
        </p:txBody>
      </p:sp>
    </p:spTree>
    <p:extLst>
      <p:ext uri="{BB962C8B-B14F-4D97-AF65-F5344CB8AC3E}">
        <p14:creationId xmlns:p14="http://schemas.microsoft.com/office/powerpoint/2010/main" val="336031108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2616</TotalTime>
  <Words>1306</Words>
  <Application>Microsoft Office PowerPoint</Application>
  <PresentationFormat>Widescreen</PresentationFormat>
  <Paragraphs>111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Leandro Moraes</dc:creator>
  <cp:lastModifiedBy>Leandro Moraes</cp:lastModifiedBy>
  <cp:revision>39</cp:revision>
  <cp:lastPrinted>2022-03-08T18:52:49Z</cp:lastPrinted>
  <dcterms:created xsi:type="dcterms:W3CDTF">2022-03-08T17:02:09Z</dcterms:created>
  <dcterms:modified xsi:type="dcterms:W3CDTF">2022-03-14T18:37:11Z</dcterms:modified>
</cp:coreProperties>
</file>

<file path=docProps/thumbnail.jpeg>
</file>